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2"/>
  </p:notesMasterIdLst>
  <p:sldIdLst>
    <p:sldId id="257" r:id="rId2"/>
    <p:sldId id="369" r:id="rId3"/>
    <p:sldId id="279" r:id="rId4"/>
    <p:sldId id="280" r:id="rId5"/>
    <p:sldId id="281" r:id="rId6"/>
    <p:sldId id="370" r:id="rId7"/>
    <p:sldId id="285" r:id="rId8"/>
    <p:sldId id="286" r:id="rId9"/>
    <p:sldId id="287" r:id="rId10"/>
    <p:sldId id="288" r:id="rId11"/>
    <p:sldId id="289" r:id="rId12"/>
    <p:sldId id="290" r:id="rId13"/>
    <p:sldId id="291" r:id="rId14"/>
    <p:sldId id="292" r:id="rId15"/>
    <p:sldId id="293" r:id="rId16"/>
    <p:sldId id="294" r:id="rId17"/>
    <p:sldId id="295" r:id="rId18"/>
    <p:sldId id="298" r:id="rId19"/>
    <p:sldId id="373" r:id="rId20"/>
    <p:sldId id="374" r:id="rId21"/>
    <p:sldId id="375" r:id="rId22"/>
    <p:sldId id="376" r:id="rId23"/>
    <p:sldId id="297" r:id="rId24"/>
    <p:sldId id="352" r:id="rId25"/>
    <p:sldId id="377"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7" r:id="rId70"/>
    <p:sldId id="350" r:id="rId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370"/>
            <p14:sldId id="285"/>
            <p14:sldId id="286"/>
            <p14:sldId id="287"/>
            <p14:sldId id="288"/>
            <p14:sldId id="289"/>
            <p14:sldId id="290"/>
            <p14:sldId id="291"/>
            <p14:sldId id="292"/>
            <p14:sldId id="293"/>
            <p14:sldId id="294"/>
            <p14:sldId id="295"/>
            <p14:sldId id="298"/>
            <p14:sldId id="373"/>
            <p14:sldId id="374"/>
            <p14:sldId id="375"/>
            <p14:sldId id="376"/>
          </p14:sldIdLst>
        </p14:section>
        <p14:section name="Roadmap" id="{643DB6CA-A710-8044-901E-D4A1D5F5FDA3}">
          <p14:sldIdLst>
            <p14:sldId id="297"/>
          </p14:sldIdLst>
        </p14:section>
        <p14:section name="Symmetric Cryptography" id="{E1AC282D-7AAB-D541-96A8-5DEA093393B5}">
          <p14:sldIdLst>
            <p14:sldId id="352"/>
            <p14:sldId id="377"/>
            <p14:sldId id="300"/>
            <p14:sldId id="301"/>
            <p14:sldId id="302"/>
            <p14:sldId id="303"/>
            <p14:sldId id="304"/>
            <p14:sldId id="305"/>
            <p14:sldId id="306"/>
            <p14:sldId id="307"/>
            <p14:sldId id="308"/>
            <p14:sldId id="309"/>
            <p14:sldId id="310"/>
            <p14:sldId id="311"/>
            <p14:sldId id="312"/>
            <p14:sldId id="313"/>
            <p14:sldId id="314"/>
            <p14:sldId id="316"/>
          </p14:sldIdLst>
        </p14:section>
        <p14:section name="History" id="{EABF0E27-6F2A-8A44-8424-9CCBE07FBDF5}">
          <p14:sldIdLst>
            <p14:sldId id="317"/>
            <p14:sldId id="318"/>
            <p14:sldId id="319"/>
            <p14:sldId id="320"/>
            <p14:sldId id="321"/>
            <p14:sldId id="322"/>
            <p14:sldId id="323"/>
            <p14:sldId id="324"/>
            <p14:sldId id="325"/>
            <p14:sldId id="326"/>
            <p14:sldId id="327"/>
            <p14:sldId id="328"/>
            <p14:sldId id="329"/>
            <p14:sldId id="330"/>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61"/>
    <p:restoredTop sz="83761"/>
  </p:normalViewPr>
  <p:slideViewPr>
    <p:cSldViewPr snapToGrid="0">
      <p:cViewPr varScale="1">
        <p:scale>
          <a:sx n="304" d="100"/>
          <a:sy n="304" d="100"/>
        </p:scale>
        <p:origin x="976" y="192"/>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 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615950" lvl="1" indent="0" eaLnBrk="1" hangingPunct="1">
              <a:lnSpc>
                <a:spcPct val="90000"/>
              </a:lnSpc>
              <a:buNone/>
            </a:pPr>
            <a:endParaRPr lang="en-US" altLang="en-US" sz="2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We're only just going to do a brief overview of the three main types of cryptography that are used to build modern cryptographic systems. </a:t>
            </a:r>
          </a:p>
          <a:p>
            <a:pPr marL="158750" indent="0">
              <a:buNone/>
            </a:pPr>
            <a:endParaRPr lang="en-US" sz="4000" b="0" dirty="0">
              <a:effectLst/>
              <a:latin typeface="Roboto" panose="02000000000000000000" pitchFamily="2" charset="0"/>
            </a:endParaRPr>
          </a:p>
          <a:p>
            <a:pPr marL="457200" indent="-298450"/>
            <a:r>
              <a:rPr lang="en-US" sz="4000" b="0" dirty="0">
                <a:effectLst/>
                <a:latin typeface="Roboto" panose="02000000000000000000" pitchFamily="2" charset="0"/>
              </a:rPr>
              <a:t>The first type of crypto is secret key cryptography also sometimes called symmetric key cryptography. </a:t>
            </a:r>
          </a:p>
          <a:p>
            <a:pPr marL="457200" indent="-298450"/>
            <a:r>
              <a:rPr lang="en-US" sz="4000" b="0" dirty="0">
                <a:effectLst/>
                <a:latin typeface="Roboto" panose="02000000000000000000" pitchFamily="2" charset="0"/>
              </a:rPr>
              <a:t>The second is called public key cryptography sometimes called a symmetric key cryptography. </a:t>
            </a:r>
          </a:p>
          <a:p>
            <a:pPr marL="457200" indent="-298450"/>
            <a:r>
              <a:rPr lang="en-US" sz="4000" b="0" dirty="0">
                <a:effectLst/>
                <a:latin typeface="Roboto" panose="02000000000000000000" pitchFamily="2" charset="0"/>
              </a:rPr>
              <a:t>The third is called a message digest or sometimes called hashing so those are</a:t>
            </a:r>
          </a:p>
          <a:p>
            <a:pPr marL="615950" lvl="1" indent="0" algn="l" eaLnBrk="1" hangingPunct="1">
              <a:lnSpc>
                <a:spcPct val="90000"/>
              </a:lnSpc>
              <a:buNone/>
            </a:pPr>
            <a:endParaRPr lang="en-US" altLang="en-US" sz="2400" dirty="0"/>
          </a:p>
        </p:txBody>
      </p:sp>
    </p:spTree>
    <p:extLst>
      <p:ext uri="{BB962C8B-B14F-4D97-AF65-F5344CB8AC3E}">
        <p14:creationId xmlns:p14="http://schemas.microsoft.com/office/powerpoint/2010/main" val="59333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Let’s look at the first cryptographic technique here which is secret key or</a:t>
            </a:r>
          </a:p>
          <a:p>
            <a:pPr marL="158750" indent="0">
              <a:buNone/>
            </a:pPr>
            <a:r>
              <a:rPr lang="en-US" b="0" dirty="0">
                <a:effectLst/>
                <a:latin typeface="Roboto" panose="02000000000000000000" pitchFamily="2" charset="0"/>
              </a:rPr>
              <a:t>symmetric key crypto.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people in the in the communications share the same key in fact this is what you would normally think of when you think of you knows encrypting a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In this case Alice has her secret message she wants to send and she has her algorithm that she wants to use. </a:t>
            </a:r>
          </a:p>
          <a:p>
            <a:pPr marL="158750" indent="0">
              <a:buNone/>
            </a:pPr>
            <a:r>
              <a:rPr lang="en-US" b="0" dirty="0">
                <a:effectLst/>
                <a:latin typeface="Roboto" panose="02000000000000000000" pitchFamily="2" charset="0"/>
              </a:rPr>
              <a:t>In this case the secret key algorithm and she has her key. </a:t>
            </a:r>
          </a:p>
          <a:p>
            <a:pPr marL="158750" indent="0">
              <a:buNone/>
            </a:pPr>
            <a:r>
              <a:rPr lang="en-US" b="0" dirty="0">
                <a:effectLst/>
                <a:latin typeface="Roboto" panose="02000000000000000000" pitchFamily="2" charset="0"/>
              </a:rPr>
              <a:t>She puts the key and the message into the algorithm and what she gets out is a cipher text, her coded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She sends the coded message to Bob.</a:t>
            </a:r>
          </a:p>
          <a:p>
            <a:pPr marL="158750" indent="0">
              <a:buNone/>
            </a:pPr>
            <a:r>
              <a:rPr lang="en-US" b="0" dirty="0">
                <a:effectLst/>
                <a:latin typeface="Roboto" panose="02000000000000000000" pitchFamily="2" charset="0"/>
              </a:rPr>
              <a:t>Bob takes the coded message and combines it into the algorithm with the</a:t>
            </a:r>
          </a:p>
          <a:p>
            <a:pPr marL="158750" indent="0">
              <a:buNone/>
            </a:pPr>
            <a:r>
              <a:rPr lang="en-US" b="0" dirty="0">
                <a:effectLst/>
                <a:latin typeface="Roboto" panose="02000000000000000000" pitchFamily="2" charset="0"/>
              </a:rPr>
              <a:t>Key when he gets out his the original plaintext message that Alice encoded.  </a:t>
            </a:r>
          </a:p>
          <a:p>
            <a:pPr marL="158750" indent="0">
              <a:buNone/>
            </a:pPr>
            <a:r>
              <a:rPr lang="en-US" b="0" dirty="0">
                <a:effectLst/>
                <a:latin typeface="Roboto" panose="02000000000000000000" pitchFamily="2" charset="0"/>
              </a:rPr>
              <a:t>So in this case Alice and Bob are both using the same key. Alice encrypts with that key and Bob decrypt with that same key.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symmetric key or secret key cryptography is a cryptographic technique where both parties in the communication share the same key. </a:t>
            </a:r>
          </a:p>
          <a:p>
            <a:pPr marL="0" lvl="0" indent="0" algn="l" rtl="0">
              <a:spcBef>
                <a:spcPts val="0"/>
              </a:spcBef>
              <a:spcAft>
                <a:spcPts val="0"/>
              </a:spcAft>
              <a:buNone/>
            </a:pPr>
            <a:r>
              <a:rPr lang="en-US" dirty="0"/>
              <a:t>In the example we mentioned previously, we have Alice taking her plain text and encrypting it with a secret key to get her ciphertext. </a:t>
            </a:r>
          </a:p>
          <a:p>
            <a:pPr marL="0" lvl="0" indent="0" algn="l" rtl="0">
              <a:spcBef>
                <a:spcPts val="0"/>
              </a:spcBef>
              <a:spcAft>
                <a:spcPts val="0"/>
              </a:spcAft>
              <a:buNone/>
            </a:pPr>
            <a:r>
              <a:rPr lang="en-US" dirty="0"/>
              <a:t>Bob takes that same ciphertext and he decrypts it with the same secret key. </a:t>
            </a:r>
          </a:p>
          <a:p>
            <a:pPr marL="0" lvl="0" indent="0" algn="l" rtl="0">
              <a:spcBef>
                <a:spcPts val="0"/>
              </a:spcBef>
              <a:spcAft>
                <a:spcPts val="0"/>
              </a:spcAft>
              <a:buNone/>
            </a:pPr>
            <a:r>
              <a:rPr lang="en-US" dirty="0"/>
              <a:t>So those two keys are the same and he gets out the original plaintext that Alice encrypted. </a:t>
            </a:r>
          </a:p>
          <a:p>
            <a:pPr marL="0" lvl="0" indent="0" algn="l" rtl="0">
              <a:spcBef>
                <a:spcPts val="0"/>
              </a:spcBef>
              <a:spcAft>
                <a:spcPts val="0"/>
              </a:spcAft>
              <a:buNone/>
            </a:pPr>
            <a:r>
              <a:rPr lang="en-US" dirty="0"/>
              <a:t>So that's basically how symmetric key cryptography works.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59991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second common cryptography is called public key or asymmetric key cryptography.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parties in the communication used different keys let me show you what I mean. Let's pretend that Bob has two keys: the first is his private key it’s a secret that only he knows and the second is a public key which is something that he which is a key that he's willing to give to anybody in the world now those two keys are mathematically related in such a way that if you encrypt with one you should decrypt with the other.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Let's look at an example here so in this case Alice takes her secret message that she wants to send Bob and she has an asymmetric cryptographic algorithm and she has Bob's public key now she uses the key</a:t>
            </a:r>
          </a:p>
          <a:p>
            <a:pPr marL="158750" indent="0">
              <a:buNone/>
            </a:pPr>
            <a:r>
              <a:rPr lang="en-US" b="0" dirty="0">
                <a:effectLst/>
                <a:latin typeface="Roboto" panose="02000000000000000000" pitchFamily="2" charset="0"/>
              </a:rPr>
              <a:t>with her message and she produces the ciphertext she sends that ciphertext to Bob and in this case Bob's going to decrypt it using his private key in</a:t>
            </a:r>
          </a:p>
          <a:p>
            <a:pPr marL="158750" indent="0">
              <a:buNone/>
            </a:pPr>
            <a:r>
              <a:rPr lang="en-US" b="0" dirty="0">
                <a:effectLst/>
                <a:latin typeface="Roboto" panose="02000000000000000000" pitchFamily="2" charset="0"/>
              </a:rPr>
              <a:t>order to get back the original message so this is.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It's important to note here that Alice encrypted with one key and Bob decrypted with another key and those two keys are not the same they're not equal so that's what we call asymmetric cryptography you know symmetric means two things that are the same on both</a:t>
            </a:r>
          </a:p>
          <a:p>
            <a:pPr marL="158750" indent="0">
              <a:buNone/>
            </a:pPr>
            <a:r>
              <a:rPr lang="en-US" b="0" dirty="0">
                <a:effectLst/>
                <a:latin typeface="Roboto" panose="02000000000000000000" pitchFamily="2" charset="0"/>
              </a:rPr>
              <a:t>Sides asymmetric is things that are different on both sides so in this case it's</a:t>
            </a:r>
          </a:p>
          <a:p>
            <a:pPr marL="158750" indent="0">
              <a:buNone/>
            </a:pPr>
            <a:r>
              <a:rPr lang="en-US" b="0" dirty="0">
                <a:effectLst/>
                <a:latin typeface="Roboto" panose="02000000000000000000" pitchFamily="2" charset="0"/>
              </a:rPr>
              <a:t>asymmetric because you use a different key for encryption than you do for decryption.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10605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third common crypto technique is hashing. In hashing, we transform any arbitrary message into a fixed length number and the hash function should be one-way so that means that if we have that we can take a</a:t>
            </a:r>
          </a:p>
          <a:p>
            <a:pPr marL="158750" indent="0">
              <a:buNone/>
            </a:pPr>
            <a:r>
              <a:rPr lang="en-US" b="0" dirty="0">
                <a:effectLst/>
                <a:latin typeface="Roboto" panose="02000000000000000000" pitchFamily="2" charset="0"/>
              </a:rPr>
              <a:t>message and we can easily generate its hash.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But if we have a hash it's really really hard to find a message with that hash so hashing is actually widely used in a lot of areas of computing not just within security or cryptography. and so it's a good thing to know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59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Ask: What if there is an adversary that can win with probability 0.4?</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stop to chew on this.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For most cases, ½ (one half) is the main thing to worry about. </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2014 movie, the imitation game, which is a move about Alan Turing. </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Homework 0 if you haven’t</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 dirty="0"/>
              <a:t>T</a:t>
            </a:r>
            <a:r>
              <a:rPr lang="en" sz="2000" dirty="0"/>
              <a:t>eaching feedback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360660" y="1246824"/>
            <a:ext cx="7765338"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One-time pad,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a:t>
            </a:r>
            <a:r>
              <a:rPr lang="en" sz="1800" b="1" dirty="0"/>
              <a:t>some</a:t>
            </a:r>
            <a:r>
              <a:rPr lang="en" sz="1800" dirty="0"/>
              <a:t>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t>
            </a:r>
            <a:r>
              <a:rPr lang="en" sz="1800" b="1" dirty="0"/>
              <a:t>any</a:t>
            </a:r>
            <a:r>
              <a:rPr lang="en" sz="1800" dirty="0"/>
              <a:t> ciphertext they want encrypted, and need to decrypt some specific cyphertext</a:t>
            </a:r>
          </a:p>
          <a:p>
            <a:pPr lvl="1" indent="-342900">
              <a:buSzPts val="1800"/>
              <a:buFont typeface="Arial"/>
              <a:buChar char="●"/>
            </a:pPr>
            <a:r>
              <a:rPr lang="en-US" sz="1800" dirty="0"/>
              <a:t>e</a:t>
            </a:r>
            <a:r>
              <a:rPr lang="en" sz="1800" dirty="0"/>
              <a:t>.g., Eve can trick Alice into encrypting arbitrary messages of Eve's choice</a:t>
            </a:r>
          </a:p>
          <a:p>
            <a:r>
              <a:rPr lang="en-US" sz="2400" dirty="0"/>
              <a:t>In this class, we often use the chosen plaintext attack (CPA)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Three Types of Crypto</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Three Common Types of Crypto</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Secret Key Cryptography (Symmetric)</a:t>
            </a:r>
          </a:p>
          <a:p>
            <a:endParaRPr lang="en-US" sz="2400" dirty="0"/>
          </a:p>
          <a:p>
            <a:r>
              <a:rPr lang="en-US" sz="2400" dirty="0"/>
              <a:t>Public Key Cryptography (Asymmetric)</a:t>
            </a:r>
          </a:p>
          <a:p>
            <a:endParaRPr lang="en-US" sz="2400" dirty="0"/>
          </a:p>
          <a:p>
            <a:r>
              <a:rPr lang="en-US" sz="2400" dirty="0"/>
              <a:t>Hashing</a:t>
            </a:r>
          </a:p>
          <a:p>
            <a:endParaRPr lang="en-US" sz="2400" dirty="0"/>
          </a:p>
          <a:p>
            <a:r>
              <a:rPr lang="en-US" sz="2400" dirty="0"/>
              <a:t>Note that most crypto techniques have</a:t>
            </a:r>
          </a:p>
          <a:p>
            <a:pPr lvl="1"/>
            <a:r>
              <a:rPr lang="en-US" sz="1800" dirty="0"/>
              <a:t>An algorithm (What you do to the message)</a:t>
            </a:r>
          </a:p>
          <a:p>
            <a:pPr lvl="1"/>
            <a:r>
              <a:rPr lang="en-US" sz="1800" dirty="0"/>
              <a:t>A key (The secret that you need in order to encrypt / decrypt)</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964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Secret-Key (Symmetric) Crypto</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Both parties share the </a:t>
            </a:r>
            <a:r>
              <a:rPr lang="en" sz="2400" b="1" dirty="0"/>
              <a:t>same</a:t>
            </a:r>
            <a:r>
              <a:rPr lang="en" sz="2400" dirty="0"/>
              <a:t> key in the communication</a:t>
            </a:r>
          </a:p>
          <a:p>
            <a:pPr marL="457200" lvl="0" indent="-342900" algn="l" rtl="0">
              <a:spcBef>
                <a:spcPts val="0"/>
              </a:spcBef>
              <a:spcAft>
                <a:spcPts val="0"/>
              </a:spcAft>
              <a:buSzPts val="1800"/>
              <a:buChar char="●"/>
            </a:pPr>
            <a:r>
              <a:rPr lang="en-US" sz="2400" dirty="0"/>
              <a:t>The same key is used for encryption and decryption</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extLst>
      <p:ext uri="{BB962C8B-B14F-4D97-AF65-F5344CB8AC3E}">
        <p14:creationId xmlns:p14="http://schemas.microsoft.com/office/powerpoint/2010/main" val="39566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Public-Key (Asymmetric) Crypto</a:t>
            </a:r>
            <a:endParaRPr dirty="0"/>
          </a:p>
        </p:txBody>
      </p:sp>
      <p:sp>
        <p:nvSpPr>
          <p:cNvPr id="571" name="Google Shape;571;p62"/>
          <p:cNvSpPr txBox="1">
            <a:spLocks noGrp="1"/>
          </p:cNvSpPr>
          <p:nvPr>
            <p:ph type="body" idx="1"/>
          </p:nvPr>
        </p:nvSpPr>
        <p:spPr>
          <a:xfrm>
            <a:off x="198500" y="1246825"/>
            <a:ext cx="8822658"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Both parties use </a:t>
            </a:r>
            <a:r>
              <a:rPr lang="en" b="1" i="1" dirty="0"/>
              <a:t>different </a:t>
            </a:r>
            <a:r>
              <a:rPr lang="en" dirty="0"/>
              <a:t>key in the communication</a:t>
            </a:r>
          </a:p>
          <a:p>
            <a:pPr marL="457200" lvl="0" indent="-342900" algn="l" rtl="0">
              <a:spcBef>
                <a:spcPts val="0"/>
              </a:spcBef>
              <a:spcAft>
                <a:spcPts val="0"/>
              </a:spcAft>
              <a:buSzPts val="1800"/>
              <a:buChar char="●"/>
            </a:pPr>
            <a:r>
              <a:rPr lang="en" dirty="0"/>
              <a:t>Everyone has two keys: a private key and a public key</a:t>
            </a:r>
          </a:p>
          <a:p>
            <a:pPr lvl="1" indent="-342900">
              <a:buSzPts val="1800"/>
              <a:buChar char="●"/>
            </a:pPr>
            <a:r>
              <a:rPr lang="en" sz="1600" dirty="0"/>
              <a:t>The two keys are mathematically related, it’s almost impossible to get private key from public key</a:t>
            </a:r>
          </a:p>
          <a:p>
            <a:pPr marL="457200" lvl="0" indent="-342900" algn="l" rtl="0">
              <a:spcBef>
                <a:spcPts val="0"/>
              </a:spcBef>
              <a:spcAft>
                <a:spcPts val="0"/>
              </a:spcAft>
              <a:buSzPts val="1800"/>
              <a:buChar char="●"/>
            </a:pPr>
            <a:r>
              <a:rPr lang="en" dirty="0"/>
              <a:t>Public key for encryption</a:t>
            </a:r>
          </a:p>
          <a:p>
            <a:pPr marL="457200" lvl="0" indent="-342900" algn="l" rtl="0">
              <a:spcBef>
                <a:spcPts val="0"/>
              </a:spcBef>
              <a:spcAft>
                <a:spcPts val="0"/>
              </a:spcAft>
              <a:buSzPts val="1800"/>
              <a:buChar char="●"/>
            </a:pPr>
            <a:r>
              <a:rPr lang="en-US" dirty="0"/>
              <a:t>Private</a:t>
            </a:r>
            <a:r>
              <a:rPr lang="en" dirty="0"/>
              <a:t> key for decryption</a:t>
            </a: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cxnSpLocks/>
            <a:stCxn id="11" idx="2"/>
            <a:endCxn id="577" idx="0"/>
          </p:cNvCxnSpPr>
          <p:nvPr/>
        </p:nvCxnSpPr>
        <p:spPr>
          <a:xfrm flipH="1">
            <a:off x="2728400" y="3860750"/>
            <a:ext cx="3850" cy="31095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cxnSpLocks/>
            <a:stCxn id="4" idx="2"/>
            <a:endCxn id="583" idx="0"/>
          </p:cNvCxnSpPr>
          <p:nvPr/>
        </p:nvCxnSpPr>
        <p:spPr>
          <a:xfrm>
            <a:off x="6251800" y="3893425"/>
            <a:ext cx="0" cy="27835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Insecure Channel</a:t>
            </a:r>
            <a:endParaRPr dirty="0"/>
          </a:p>
        </p:txBody>
      </p:sp>
      <p:sp>
        <p:nvSpPr>
          <p:cNvPr id="4" name="Google Shape;584;p62">
            <a:extLst>
              <a:ext uri="{FF2B5EF4-FFF2-40B4-BE49-F238E27FC236}">
                <a16:creationId xmlns:a16="http://schemas.microsoft.com/office/drawing/2014/main" id="{746EEFAC-6E74-1074-39EB-3304016BEAA0}"/>
              </a:ext>
            </a:extLst>
          </p:cNvPr>
          <p:cNvSpPr/>
          <p:nvPr/>
        </p:nvSpPr>
        <p:spPr>
          <a:xfrm>
            <a:off x="5776675" y="3423325"/>
            <a:ext cx="95025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Private Key</a:t>
            </a:r>
            <a:endParaRPr sz="1100" dirty="0"/>
          </a:p>
        </p:txBody>
      </p:sp>
      <p:sp>
        <p:nvSpPr>
          <p:cNvPr id="10" name="Google Shape;584;p62">
            <a:extLst>
              <a:ext uri="{FF2B5EF4-FFF2-40B4-BE49-F238E27FC236}">
                <a16:creationId xmlns:a16="http://schemas.microsoft.com/office/drawing/2014/main" id="{7CCD120F-49F0-1424-AB9E-C8AE7F82935D}"/>
              </a:ext>
            </a:extLst>
          </p:cNvPr>
          <p:cNvSpPr/>
          <p:nvPr/>
        </p:nvSpPr>
        <p:spPr>
          <a:xfrm>
            <a:off x="7071239" y="3421583"/>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p:sp>
        <p:nvSpPr>
          <p:cNvPr id="11" name="Google Shape;584;p62">
            <a:extLst>
              <a:ext uri="{FF2B5EF4-FFF2-40B4-BE49-F238E27FC236}">
                <a16:creationId xmlns:a16="http://schemas.microsoft.com/office/drawing/2014/main" id="{6F57695D-ECC1-27A7-3AED-5212CC7A57ED}"/>
              </a:ext>
            </a:extLst>
          </p:cNvPr>
          <p:cNvSpPr/>
          <p:nvPr/>
        </p:nvSpPr>
        <p:spPr>
          <a:xfrm>
            <a:off x="2257125" y="3390650"/>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2D176-5460-DC26-4950-D71306B91F5B}"/>
                  </a:ext>
                </a:extLst>
              </p:cNvPr>
              <p:cNvSpPr txBox="1"/>
              <p:nvPr/>
            </p:nvSpPr>
            <p:spPr>
              <a:xfrm>
                <a:off x="6388078" y="3351951"/>
                <a:ext cx="9885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b="0" dirty="0"/>
              </a:p>
            </p:txBody>
          </p:sp>
        </mc:Choice>
        <mc:Fallback xmlns="">
          <p:sp>
            <p:nvSpPr>
              <p:cNvPr id="13" name="TextBox 12">
                <a:extLst>
                  <a:ext uri="{FF2B5EF4-FFF2-40B4-BE49-F238E27FC236}">
                    <a16:creationId xmlns:a16="http://schemas.microsoft.com/office/drawing/2014/main" id="{B8C2D176-5460-DC26-4950-D71306B91F5B}"/>
                  </a:ext>
                </a:extLst>
              </p:cNvPr>
              <p:cNvSpPr txBox="1">
                <a:spLocks noRot="1" noChangeAspect="1" noMove="1" noResize="1" noEditPoints="1" noAdjustHandles="1" noChangeArrowheads="1" noChangeShapeType="1" noTextEdit="1"/>
              </p:cNvSpPr>
              <p:nvPr/>
            </p:nvSpPr>
            <p:spPr>
              <a:xfrm>
                <a:off x="6388078" y="3351951"/>
                <a:ext cx="98853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60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6" grpId="0" animBg="1"/>
      <p:bldP spid="4" grpId="0" animBg="1"/>
      <p:bldP spid="10" grpId="0" animBg="1"/>
      <p:bldP spid="11"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Hashing</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Transform any arbitrary message into a fixed length number</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US" sz="2400" dirty="0"/>
              <a:t>Should be one-way</a:t>
            </a:r>
          </a:p>
          <a:p>
            <a:pPr lvl="1" indent="-342900">
              <a:buSzPts val="1800"/>
              <a:buChar char="●"/>
            </a:pPr>
            <a:r>
              <a:rPr lang="en-US" sz="1600" dirty="0"/>
              <a:t>Message -&gt; Hash is easy</a:t>
            </a:r>
          </a:p>
          <a:p>
            <a:pPr lvl="1" indent="-342900">
              <a:buSzPts val="1800"/>
              <a:buChar char="●"/>
            </a:pPr>
            <a:r>
              <a:rPr lang="en-US" sz="1600" dirty="0"/>
              <a:t>Hash -&gt; Message is hard</a:t>
            </a:r>
          </a:p>
          <a:p>
            <a:pPr lvl="1" indent="-342900">
              <a:buSzPts val="1800"/>
              <a:buChar char="●"/>
            </a:pPr>
            <a:endParaRPr lang="en-US" sz="1000" dirty="0"/>
          </a:p>
          <a:p>
            <a:pPr lvl="1" indent="-342900">
              <a:buSzPts val="1800"/>
              <a:buChar char="●"/>
            </a:pPr>
            <a:endParaRPr lang="en-US" sz="1000" dirty="0"/>
          </a:p>
          <a:p>
            <a:r>
              <a:rPr lang="en-US" sz="2400" dirty="0"/>
              <a:t>Widely used in other fields</a:t>
            </a:r>
            <a:endParaRPr sz="24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2522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chemeClr val="dk1"/>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p>
                      <a:pPr marL="457200" lvl="0" indent="-330200" algn="l" rtl="0">
                        <a:spcBef>
                          <a:spcPts val="0"/>
                        </a:spcBef>
                        <a:spcAft>
                          <a:spcPts val="0"/>
                        </a:spcAft>
                        <a:buSzPts val="1600"/>
                        <a:buChar char="●"/>
                      </a:pPr>
                      <a:r>
                        <a:rPr lang="en" sz="1600" dirty="0" err="1"/>
                        <a:t>ElGamal</a:t>
                      </a:r>
                      <a:r>
                        <a:rPr lang="en" sz="1600" dirty="0"/>
                        <a:t>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453919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next few schemes are symmetric-key encryption schemes</a:t>
            </a:r>
            <a:endParaRPr dirty="0"/>
          </a:p>
          <a:p>
            <a:pPr marL="914400" lvl="1" indent="-317500" algn="l" rtl="0">
              <a:spcBef>
                <a:spcPts val="0"/>
              </a:spcBef>
              <a:spcAft>
                <a:spcPts val="0"/>
              </a:spcAft>
              <a:buSzPts val="1400"/>
              <a:buChar char="○"/>
            </a:pPr>
            <a:r>
              <a:rPr lang="en" b="1" dirty="0"/>
              <a:t>Encryption schemes</a:t>
            </a:r>
            <a:r>
              <a:rPr lang="en" dirty="0"/>
              <a:t> aim to provide </a:t>
            </a:r>
            <a:r>
              <a:rPr lang="en" i="1" dirty="0"/>
              <a:t>confidentiality</a:t>
            </a:r>
            <a:r>
              <a:rPr lang="en" dirty="0"/>
              <a:t> (but not integrity or authentication)</a:t>
            </a:r>
            <a:endParaRPr dirty="0"/>
          </a:p>
          <a:p>
            <a:pPr marL="914400" lvl="1" indent="-317500" algn="l" rtl="0">
              <a:spcBef>
                <a:spcPts val="0"/>
              </a:spcBef>
              <a:spcAft>
                <a:spcPts val="0"/>
              </a:spcAft>
              <a:buSzPts val="1400"/>
              <a:buChar char="○"/>
            </a:pPr>
            <a:r>
              <a:rPr lang="en" b="1" dirty="0"/>
              <a:t>Symmetric-key</a:t>
            </a:r>
            <a:r>
              <a:rPr lang="en" dirty="0"/>
              <a:t> means Alice and Bob share the same secret key that the attacker doesn’t know</a:t>
            </a:r>
            <a:endParaRPr dirty="0"/>
          </a:p>
          <a:p>
            <a:pPr marL="1371600" lvl="2" indent="-317500" algn="l" rtl="0">
              <a:spcBef>
                <a:spcPts val="0"/>
              </a:spcBef>
              <a:spcAft>
                <a:spcPts val="0"/>
              </a:spcAft>
              <a:buSzPts val="1400"/>
              <a:buChar char="■"/>
            </a:pPr>
            <a:r>
              <a:rPr lang="en" dirty="0"/>
              <a:t>Don’t worry about how Alice and Bob share the key for now</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For modern schemes, we’re going to assume that messages are </a:t>
            </a:r>
            <a:r>
              <a:rPr lang="en" i="1" dirty="0"/>
              <a:t>bitstrings</a:t>
            </a:r>
            <a:endParaRPr b="1" dirty="0"/>
          </a:p>
          <a:p>
            <a:pPr marL="914400" lvl="1" indent="-317500" algn="l" rtl="0">
              <a:spcBef>
                <a:spcPts val="0"/>
              </a:spcBef>
              <a:spcAft>
                <a:spcPts val="0"/>
              </a:spcAft>
              <a:buSzPts val="1400"/>
              <a:buChar char="○"/>
            </a:pPr>
            <a:r>
              <a:rPr lang="en" b="1" dirty="0"/>
              <a:t>Bitstring</a:t>
            </a:r>
            <a:r>
              <a:rPr lang="en" dirty="0"/>
              <a:t>: A sequence of bits (0 or 1), e.g. </a:t>
            </a:r>
            <a:r>
              <a:rPr lang="en" b="1" dirty="0">
                <a:latin typeface="Courier New"/>
                <a:ea typeface="Courier New"/>
                <a:cs typeface="Courier New"/>
                <a:sym typeface="Courier New"/>
              </a:rPr>
              <a:t>11010101001001010</a:t>
            </a:r>
            <a:endParaRPr b="1" dirty="0">
              <a:latin typeface="Courier New"/>
              <a:ea typeface="Courier New"/>
              <a:cs typeface="Courier New"/>
              <a:sym typeface="Courier New"/>
            </a:endParaRPr>
          </a:p>
          <a:p>
            <a:pPr marL="914400" lvl="1" indent="-317500" algn="l" rtl="0">
              <a:spcBef>
                <a:spcPts val="0"/>
              </a:spcBef>
              <a:spcAft>
                <a:spcPts val="0"/>
              </a:spcAft>
              <a:buSzPts val="1400"/>
              <a:buChar char="○"/>
            </a:pPr>
            <a:r>
              <a:rPr lang="en" dirty="0"/>
              <a:t>Text, images, etc. can usually be converted into bitstrings before encryption, so bitstrings are a useful abstraction. After all, everything in a computer is just a sequence of bits!</a:t>
            </a:r>
            <a:endParaRPr dirty="0"/>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80" grpId="0" animBg="1"/>
      <p:bldP spid="584" grpId="0" animBg="1"/>
      <p:bldP spid="58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definition of confidentiality from earlier: “An adversary cannot read our messages”</a:t>
            </a:r>
            <a:endParaRPr dirty="0"/>
          </a:p>
          <a:p>
            <a:pPr marL="914400" lvl="1" indent="-317500" algn="l" rtl="0">
              <a:spcBef>
                <a:spcPts val="0"/>
              </a:spcBef>
              <a:spcAft>
                <a:spcPts val="0"/>
              </a:spcAft>
              <a:buSzPts val="1400"/>
              <a:buChar char="○"/>
            </a:pPr>
            <a:r>
              <a:rPr lang="en" dirty="0"/>
              <a:t>This definition isn’t very specific</a:t>
            </a:r>
            <a:endParaRPr dirty="0"/>
          </a:p>
          <a:p>
            <a:pPr marL="1371600" lvl="2" indent="-317500" algn="l" rtl="0">
              <a:spcBef>
                <a:spcPts val="0"/>
              </a:spcBef>
              <a:spcAft>
                <a:spcPts val="0"/>
              </a:spcAft>
              <a:buSzPts val="1400"/>
              <a:buChar char="■"/>
            </a:pPr>
            <a:r>
              <a:rPr lang="en" dirty="0"/>
              <a:t>What if Eve can read the first half of Alice’s message, but not the second half?</a:t>
            </a:r>
            <a:endParaRPr dirty="0"/>
          </a:p>
          <a:p>
            <a:pPr marL="1371600" lvl="2" indent="-317500" algn="l" rtl="0">
              <a:spcBef>
                <a:spcPts val="0"/>
              </a:spcBef>
              <a:spcAft>
                <a:spcPts val="0"/>
              </a:spcAft>
              <a:buSzPts val="1400"/>
              <a:buChar char="■"/>
            </a:pPr>
            <a:r>
              <a:rPr lang="en" dirty="0"/>
              <a:t>What if Eve figures out that Alice’s message starts with “Dear Bob”?</a:t>
            </a:r>
            <a:endParaRPr dirty="0"/>
          </a:p>
          <a:p>
            <a:pPr marL="914400" lvl="1" indent="-317500" algn="l" rtl="0">
              <a:spcBef>
                <a:spcPts val="0"/>
              </a:spcBef>
              <a:spcAft>
                <a:spcPts val="0"/>
              </a:spcAft>
              <a:buSzPts val="1400"/>
              <a:buChar char="○"/>
            </a:pPr>
            <a:r>
              <a:rPr lang="en" dirty="0"/>
              <a:t>This definition doesn’t account for prior knowledge</a:t>
            </a:r>
            <a:endParaRPr dirty="0"/>
          </a:p>
          <a:p>
            <a:pPr marL="1371600" lvl="2" indent="-317500" algn="l" rtl="0">
              <a:spcBef>
                <a:spcPts val="0"/>
              </a:spcBef>
              <a:spcAft>
                <a:spcPts val="0"/>
              </a:spcAft>
              <a:buSzPts val="1400"/>
              <a:buChar char="■"/>
            </a:pPr>
            <a:r>
              <a:rPr lang="en" dirty="0"/>
              <a:t>What if Eve already knew that Alice’s message ends in “Sincerely, Alice”?</a:t>
            </a:r>
            <a:endParaRPr dirty="0"/>
          </a:p>
          <a:p>
            <a:pPr marL="1371600" lvl="2" indent="-317500" algn="l" rtl="0">
              <a:spcBef>
                <a:spcPts val="0"/>
              </a:spcBef>
              <a:spcAft>
                <a:spcPts val="0"/>
              </a:spcAft>
              <a:buSzPts val="1400"/>
              <a:buChar char="■"/>
            </a:pPr>
            <a:r>
              <a:rPr lang="en" dirty="0"/>
              <a:t>What if Eve knows that Alice’s message is “BUY!” or “SELL” but doesn't know which?</a:t>
            </a:r>
            <a:endParaRPr dirty="0"/>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800" dirty="0"/>
              <a:t>Introduction to Cryptography </a:t>
            </a:r>
            <a:endParaRPr sz="2800" dirty="0"/>
          </a:p>
          <a:p>
            <a:pPr marL="914400" lvl="1" indent="-317500" algn="l" rtl="0">
              <a:lnSpc>
                <a:spcPct val="134000"/>
              </a:lnSpc>
              <a:spcBef>
                <a:spcPts val="0"/>
              </a:spcBef>
              <a:spcAft>
                <a:spcPts val="0"/>
              </a:spcAft>
              <a:buSzPts val="1400"/>
              <a:buChar char="○"/>
            </a:pPr>
            <a:r>
              <a:rPr lang="en-US" sz="2000" dirty="0"/>
              <a:t>What is cryptography?</a:t>
            </a:r>
          </a:p>
          <a:p>
            <a:pPr marL="914400" lvl="1" indent="-317500" algn="l" rtl="0">
              <a:lnSpc>
                <a:spcPct val="134000"/>
              </a:lnSpc>
              <a:spcBef>
                <a:spcPts val="0"/>
              </a:spcBef>
              <a:spcAft>
                <a:spcPts val="0"/>
              </a:spcAft>
              <a:buSzPts val="1400"/>
              <a:buChar char="○"/>
            </a:pPr>
            <a:r>
              <a:rPr lang="en-US" sz="2000" dirty="0"/>
              <a:t>Definitions of key properties</a:t>
            </a:r>
          </a:p>
          <a:p>
            <a:pPr marL="914400" lvl="1" indent="-317500" algn="l" rtl="0">
              <a:lnSpc>
                <a:spcPct val="134000"/>
              </a:lnSpc>
              <a:spcBef>
                <a:spcPts val="0"/>
              </a:spcBef>
              <a:spcAft>
                <a:spcPts val="0"/>
              </a:spcAft>
              <a:buSzPts val="1400"/>
              <a:buChar char="○"/>
            </a:pPr>
            <a:r>
              <a:rPr lang="en-US" sz="2000" dirty="0"/>
              <a:t>IND-CPA security</a:t>
            </a:r>
          </a:p>
          <a:p>
            <a:pPr lvl="1">
              <a:lnSpc>
                <a:spcPct val="134000"/>
              </a:lnSpc>
            </a:pPr>
            <a:r>
              <a:rPr lang="en-US" sz="2000" dirty="0"/>
              <a:t>A brief history of cryptography</a:t>
            </a:r>
          </a:p>
          <a:p>
            <a:pPr marL="914400" lvl="1" indent="-317500" algn="l" rtl="0">
              <a:lnSpc>
                <a:spcPct val="134000"/>
              </a:lnSpc>
              <a:spcBef>
                <a:spcPts val="0"/>
              </a:spcBef>
              <a:spcAft>
                <a:spcPts val="0"/>
              </a:spcAft>
              <a:buSzPts val="1400"/>
              <a:buChar char="○"/>
            </a:pPr>
            <a:r>
              <a:rPr lang="en-US" sz="2000" dirty="0"/>
              <a:t>Symmetric-key crypto</a:t>
            </a:r>
          </a:p>
          <a:p>
            <a:pPr lvl="2">
              <a:lnSpc>
                <a:spcPct val="134000"/>
              </a:lnSpc>
              <a:buChar char="○"/>
            </a:pPr>
            <a:r>
              <a:rPr lang="en-US" sz="2000" dirty="0"/>
              <a:t>One-time pads</a:t>
            </a:r>
          </a:p>
          <a:p>
            <a:pPr lvl="1"/>
            <a:endParaRPr lang="en" sz="2000" dirty="0"/>
          </a:p>
          <a:p>
            <a:pPr lvl="1"/>
            <a:endParaRPr lang="en-US" sz="2000" dirty="0"/>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lnSpc>
                <a:spcPct val="114000"/>
              </a:lnSpc>
              <a:spcBef>
                <a:spcPts val="0"/>
              </a:spcBef>
              <a:spcAft>
                <a:spcPts val="0"/>
              </a:spcAft>
              <a:buSzPts val="1800"/>
              <a:buChar char="●"/>
            </a:pPr>
            <a:r>
              <a:rPr lang="en" dirty="0"/>
              <a:t>A better definition of confidentiality: The ciphertext should not give the attacker </a:t>
            </a:r>
            <a:r>
              <a:rPr lang="en" i="1" dirty="0"/>
              <a:t>any </a:t>
            </a:r>
            <a:r>
              <a:rPr lang="en" b="1" i="1" dirty="0"/>
              <a:t>additional</a:t>
            </a:r>
            <a:r>
              <a:rPr lang="en" i="1" dirty="0"/>
              <a:t> information</a:t>
            </a:r>
            <a:r>
              <a:rPr lang="en" dirty="0"/>
              <a:t> about the plaintext.</a:t>
            </a:r>
            <a:endParaRPr dirty="0"/>
          </a:p>
          <a:p>
            <a:pPr marL="457200" lvl="0" indent="-342900" algn="l" rtl="0">
              <a:lnSpc>
                <a:spcPct val="114000"/>
              </a:lnSpc>
              <a:spcBef>
                <a:spcPts val="0"/>
              </a:spcBef>
              <a:spcAft>
                <a:spcPts val="0"/>
              </a:spcAft>
              <a:buSzPts val="1800"/>
              <a:buChar char="●"/>
            </a:pPr>
            <a:r>
              <a:rPr lang="en" dirty="0"/>
              <a:t>Let's design an experiment/security </a:t>
            </a:r>
            <a:r>
              <a:rPr lang="en" b="1" dirty="0"/>
              <a:t>game</a:t>
            </a:r>
            <a:r>
              <a:rPr lang="en" dirty="0"/>
              <a:t> to test our definition:</a:t>
            </a:r>
            <a:endParaRPr dirty="0"/>
          </a:p>
          <a:p>
            <a:pPr marL="914400" lvl="1" indent="-317500" algn="l" rtl="0">
              <a:lnSpc>
                <a:spcPct val="114000"/>
              </a:lnSpc>
              <a:spcBef>
                <a:spcPts val="0"/>
              </a:spcBef>
              <a:spcAft>
                <a:spcPts val="0"/>
              </a:spcAft>
              <a:buSzPts val="1400"/>
              <a:buChar char="○"/>
            </a:pPr>
            <a:r>
              <a:rPr lang="en" dirty="0"/>
              <a:t>Eve chooses two messages </a:t>
            </a:r>
            <a:r>
              <a:rPr lang="en" i="1" dirty="0"/>
              <a:t>M</a:t>
            </a:r>
            <a:r>
              <a:rPr lang="en" sz="900" dirty="0"/>
              <a:t>0</a:t>
            </a:r>
            <a:r>
              <a:rPr lang="en" dirty="0"/>
              <a:t> and </a:t>
            </a:r>
            <a:r>
              <a:rPr lang="en" i="1" dirty="0"/>
              <a:t>M</a:t>
            </a:r>
            <a:r>
              <a:rPr lang="en" sz="900" dirty="0"/>
              <a:t>1</a:t>
            </a:r>
            <a:r>
              <a:rPr lang="en" dirty="0"/>
              <a:t> of the same length</a:t>
            </a:r>
            <a:endParaRPr dirty="0"/>
          </a:p>
          <a:p>
            <a:pPr marL="914400" lvl="1" indent="-317500" algn="l" rtl="0">
              <a:lnSpc>
                <a:spcPct val="114000"/>
              </a:lnSpc>
              <a:spcBef>
                <a:spcPts val="0"/>
              </a:spcBef>
              <a:spcAft>
                <a:spcPts val="0"/>
              </a:spcAft>
              <a:buSzPts val="1400"/>
              <a:buChar char="○"/>
            </a:pPr>
            <a:r>
              <a:rPr lang="en" dirty="0"/>
              <a:t>Alice chooses one message at random </a:t>
            </a:r>
            <a:r>
              <a:rPr lang="en" i="1" dirty="0"/>
              <a:t>M</a:t>
            </a:r>
            <a:r>
              <a:rPr lang="en" sz="900" i="1" dirty="0"/>
              <a:t>b</a:t>
            </a:r>
            <a:r>
              <a:rPr lang="en" dirty="0"/>
              <a:t>, encrypts it, and sends the ciphertext</a:t>
            </a:r>
            <a:endParaRPr dirty="0"/>
          </a:p>
          <a:p>
            <a:pPr marL="914400" lvl="1" indent="-317500" algn="l" rtl="0">
              <a:lnSpc>
                <a:spcPct val="114000"/>
              </a:lnSpc>
              <a:spcBef>
                <a:spcPts val="0"/>
              </a:spcBef>
              <a:spcAft>
                <a:spcPts val="0"/>
              </a:spcAft>
              <a:buSzPts val="1400"/>
              <a:buChar char="○"/>
            </a:pPr>
            <a:r>
              <a:rPr lang="en" dirty="0"/>
              <a:t>Eve knows either </a:t>
            </a:r>
            <a:r>
              <a:rPr lang="en" i="1" dirty="0"/>
              <a:t>M</a:t>
            </a:r>
            <a:r>
              <a:rPr lang="en" sz="900" dirty="0"/>
              <a:t>0</a:t>
            </a:r>
            <a:r>
              <a:rPr lang="en" dirty="0"/>
              <a:t> or </a:t>
            </a:r>
            <a:r>
              <a:rPr lang="en" i="1" dirty="0"/>
              <a:t>M</a:t>
            </a:r>
            <a:r>
              <a:rPr lang="en" sz="900" dirty="0"/>
              <a:t>1</a:t>
            </a:r>
            <a:r>
              <a:rPr lang="en" dirty="0"/>
              <a:t> was sent, but doesn't know which</a:t>
            </a:r>
            <a:endParaRPr dirty="0"/>
          </a:p>
          <a:p>
            <a:pPr marL="914400" lvl="1" indent="-317500" algn="l" rtl="0">
              <a:lnSpc>
                <a:spcPct val="114000"/>
              </a:lnSpc>
              <a:spcBef>
                <a:spcPts val="0"/>
              </a:spcBef>
              <a:spcAft>
                <a:spcPts val="0"/>
              </a:spcAft>
              <a:buSzPts val="1400"/>
              <a:buChar char="○"/>
            </a:pPr>
            <a:r>
              <a:rPr lang="en" dirty="0"/>
              <a:t>Eve reads the ciphertext and tries to guess which message was sent</a:t>
            </a:r>
            <a:endParaRPr dirty="0"/>
          </a:p>
          <a:p>
            <a:pPr marL="914400" lvl="1" indent="-317500" algn="l" rtl="0">
              <a:lnSpc>
                <a:spcPct val="114000"/>
              </a:lnSpc>
              <a:spcBef>
                <a:spcPts val="0"/>
              </a:spcBef>
              <a:spcAft>
                <a:spcPts val="0"/>
              </a:spcAft>
              <a:buSzPts val="1400"/>
              <a:buChar char="○"/>
            </a:pPr>
            <a:r>
              <a:rPr lang="en" dirty="0"/>
              <a:t>If the probability that Eve correctly guesses which message was sent is 1/2, then the encryption scheme is confidential</a:t>
            </a:r>
            <a:endParaRPr dirty="0"/>
          </a:p>
          <a:p>
            <a:pPr marL="457200" lvl="0" indent="-342900" algn="l" rtl="0">
              <a:lnSpc>
                <a:spcPct val="114000"/>
              </a:lnSpc>
              <a:spcBef>
                <a:spcPts val="0"/>
              </a:spcBef>
              <a:spcAft>
                <a:spcPts val="0"/>
              </a:spcAft>
              <a:buSzPts val="1800"/>
              <a:buChar char="●"/>
            </a:pPr>
            <a:r>
              <a:rPr lang="en" dirty="0"/>
              <a:t>Intuition</a:t>
            </a:r>
            <a:endParaRPr dirty="0"/>
          </a:p>
          <a:p>
            <a:pPr marL="914400" lvl="1" indent="-317500" algn="l" rtl="0">
              <a:lnSpc>
                <a:spcPct val="114000"/>
              </a:lnSpc>
              <a:spcBef>
                <a:spcPts val="0"/>
              </a:spcBef>
              <a:spcAft>
                <a:spcPts val="0"/>
              </a:spcAft>
              <a:buSzPts val="1400"/>
              <a:buChar char="○"/>
            </a:pPr>
            <a:r>
              <a:rPr lang="en" dirty="0"/>
              <a:t>If the scheme is confidential, Eve can only guess with probability 1/2, which is no different than if Eve hadn’t sent the ciphertext at all</a:t>
            </a:r>
            <a:endParaRPr dirty="0"/>
          </a:p>
          <a:p>
            <a:pPr marL="914400" lvl="1" indent="-317500" algn="l" rtl="0">
              <a:lnSpc>
                <a:spcPct val="114000"/>
              </a:lnSpc>
              <a:spcBef>
                <a:spcPts val="0"/>
              </a:spcBef>
              <a:spcAft>
                <a:spcPts val="0"/>
              </a:spcAft>
              <a:buSzPts val="1400"/>
              <a:buChar char="○"/>
            </a:pPr>
            <a:r>
              <a:rPr lang="en" dirty="0"/>
              <a:t>In other words: the ciphertext gave Eve no </a:t>
            </a:r>
            <a:r>
              <a:rPr lang="en" b="1" i="1" dirty="0"/>
              <a:t>additional</a:t>
            </a:r>
            <a:r>
              <a:rPr lang="en" dirty="0"/>
              <a:t> information about which plaintext was sent!</a:t>
            </a:r>
            <a:endParaRPr dirty="0"/>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IND-CPA</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threat model: Eve can also perform a </a:t>
            </a:r>
            <a:r>
              <a:rPr lang="en" b="1" dirty="0"/>
              <a:t>chosen plaintext attack (CPA)</a:t>
            </a:r>
            <a:endParaRPr b="1" dirty="0"/>
          </a:p>
          <a:p>
            <a:pPr marL="914400" lvl="1" indent="-317500" algn="l" rtl="0">
              <a:spcBef>
                <a:spcPts val="0"/>
              </a:spcBef>
              <a:spcAft>
                <a:spcPts val="0"/>
              </a:spcAft>
              <a:buSzPts val="1400"/>
              <a:buChar char="○"/>
            </a:pPr>
            <a:r>
              <a:rPr lang="en" sz="1600" dirty="0"/>
              <a:t>It means, Eve can trick Alice into encrypting arbitrary messages of Eve's choice</a:t>
            </a:r>
            <a:endParaRPr sz="1600" dirty="0"/>
          </a:p>
          <a:p>
            <a:pPr marL="914400" lvl="1" indent="-317500" algn="l" rtl="0">
              <a:spcBef>
                <a:spcPts val="0"/>
              </a:spcBef>
              <a:spcAft>
                <a:spcPts val="0"/>
              </a:spcAft>
              <a:buSzPts val="1400"/>
              <a:buChar char="○"/>
            </a:pPr>
            <a:r>
              <a:rPr lang="en" sz="1600" dirty="0"/>
              <a:t>We can adapt our experiment to account for this threat model</a:t>
            </a:r>
            <a:endParaRPr sz="1600" dirty="0"/>
          </a:p>
          <a:p>
            <a:pPr marL="457200" lvl="0" indent="-342900" algn="l" rtl="0">
              <a:spcBef>
                <a:spcPts val="0"/>
              </a:spcBef>
              <a:spcAft>
                <a:spcPts val="0"/>
              </a:spcAft>
              <a:buSzPts val="1800"/>
              <a:buChar char="●"/>
            </a:pPr>
            <a:r>
              <a:rPr lang="en" dirty="0"/>
              <a:t>A better definition of confidentiality: Even if Eve is able to trick Alice into encrypting messages, Eve can still only guess what message Alice sent with probability 1/2.</a:t>
            </a:r>
          </a:p>
          <a:p>
            <a:pPr lvl="1" indent="-342900">
              <a:buSzPts val="1800"/>
              <a:buFont typeface="Arial"/>
              <a:buChar char="●"/>
            </a:pPr>
            <a:r>
              <a:rPr lang="en-US" sz="1600" dirty="0"/>
              <a:t>This definition is called </a:t>
            </a:r>
            <a:r>
              <a:rPr lang="en-US" sz="1600" b="1" dirty="0"/>
              <a:t>IND-CPA</a:t>
            </a:r>
            <a:r>
              <a:rPr lang="en-US" sz="1600" dirty="0"/>
              <a:t> (indistinguishability under chosen plaintext attack)</a:t>
            </a:r>
            <a:endParaRPr lang="en" sz="1600" dirty="0"/>
          </a:p>
          <a:p>
            <a:r>
              <a:rPr lang="en-US" dirty="0"/>
              <a:t>Cryptographic properties are often defined in terms of “games” that an adversary can either “win” or “lose”</a:t>
            </a:r>
            <a:endParaRPr lang="en" dirty="0"/>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If Eve correctly guesses which message Alice encrypted, then Eve wins. Otherwise, she loses.</a:t>
            </a:r>
            <a:endParaRPr dirty="0"/>
          </a:p>
          <a:p>
            <a:pPr marL="457200" lvl="0" indent="-342900" algn="l" rtl="0">
              <a:spcBef>
                <a:spcPts val="0"/>
              </a:spcBef>
              <a:spcAft>
                <a:spcPts val="0"/>
              </a:spcAft>
              <a:buSzPts val="1800"/>
              <a:buChar char="●"/>
            </a:pPr>
            <a:r>
              <a:rPr lang="en" dirty="0"/>
              <a:t>How does Eve guess whether </a:t>
            </a:r>
            <a:r>
              <a:rPr lang="en" i="1" dirty="0"/>
              <a:t>M</a:t>
            </a:r>
            <a:r>
              <a:rPr lang="en" sz="1200" dirty="0"/>
              <a:t>0</a:t>
            </a:r>
            <a:r>
              <a:rPr lang="en" dirty="0"/>
              <a:t> or </a:t>
            </a:r>
            <a:r>
              <a:rPr lang="en" i="1" dirty="0"/>
              <a:t>M</a:t>
            </a:r>
            <a:r>
              <a:rPr lang="en" sz="1200" dirty="0"/>
              <a:t>1</a:t>
            </a:r>
            <a:r>
              <a:rPr lang="en" dirty="0"/>
              <a:t> was encrypted? What strategy does she use?</a:t>
            </a:r>
            <a:endParaRPr dirty="0"/>
          </a:p>
          <a:p>
            <a:pPr marL="914400" lvl="1" indent="-317500" algn="l" rtl="0">
              <a:spcBef>
                <a:spcPts val="0"/>
              </a:spcBef>
              <a:spcAft>
                <a:spcPts val="0"/>
              </a:spcAft>
              <a:buSzPts val="1400"/>
              <a:buChar char="○"/>
            </a:pPr>
            <a:r>
              <a:rPr lang="en" dirty="0"/>
              <a:t>We don’t </a:t>
            </a:r>
            <a:r>
              <a:rPr lang="en" i="1" dirty="0"/>
              <a:t>assume</a:t>
            </a:r>
            <a:r>
              <a:rPr lang="en" dirty="0"/>
              <a:t> she uses a particular strategy; Eve represents all possible strategies</a:t>
            </a:r>
            <a:endParaRPr dirty="0"/>
          </a:p>
          <a:p>
            <a:pPr marL="457200" lvl="0" indent="-342900" algn="l" rtl="0">
              <a:spcBef>
                <a:spcPts val="0"/>
              </a:spcBef>
              <a:spcAft>
                <a:spcPts val="0"/>
              </a:spcAft>
              <a:buSzPts val="1800"/>
              <a:buChar char="●"/>
            </a:pPr>
            <a:r>
              <a:rPr lang="en" dirty="0"/>
              <a:t>Proving insecurity: There exists at least </a:t>
            </a:r>
            <a:r>
              <a:rPr lang="en" i="1" dirty="0"/>
              <a:t>one</a:t>
            </a:r>
            <a:r>
              <a:rPr lang="en" dirty="0"/>
              <a:t> strategy that can win the IND-CPA game with probability &gt; 1/2 </a:t>
            </a:r>
            <a:endParaRPr dirty="0"/>
          </a:p>
          <a:p>
            <a:pPr marL="914400" lvl="1" indent="-317500" algn="l" rtl="0">
              <a:spcBef>
                <a:spcPts val="0"/>
              </a:spcBef>
              <a:spcAft>
                <a:spcPts val="0"/>
              </a:spcAft>
              <a:buSzPts val="1400"/>
              <a:buChar char="○"/>
            </a:pPr>
            <a:r>
              <a:rPr lang="en" dirty="0"/>
              <a:t>1/2 is the probability of winning by random guessing</a:t>
            </a:r>
            <a:endParaRPr dirty="0"/>
          </a:p>
          <a:p>
            <a:pPr marL="914400" lvl="1" indent="-317500" algn="l" rtl="0">
              <a:spcBef>
                <a:spcPts val="0"/>
              </a:spcBef>
              <a:spcAft>
                <a:spcPts val="0"/>
              </a:spcAft>
              <a:buSzPts val="1400"/>
              <a:buChar char="○"/>
            </a:pPr>
            <a:r>
              <a:rPr lang="en" dirty="0"/>
              <a:t>If you can be better than random, then the ciphertext has leaked information, and Eve is able to learn it and use it to gain an advantage!</a:t>
            </a:r>
            <a:endParaRPr dirty="0"/>
          </a:p>
          <a:p>
            <a:pPr marL="457200" lvl="0" indent="-342900" algn="l" rtl="0">
              <a:spcBef>
                <a:spcPts val="0"/>
              </a:spcBef>
              <a:spcAft>
                <a:spcPts val="0"/>
              </a:spcAft>
              <a:buSzPts val="1800"/>
              <a:buChar char="●"/>
            </a:pPr>
            <a:r>
              <a:rPr lang="en" dirty="0"/>
              <a:t>Proving security: For </a:t>
            </a:r>
            <a:r>
              <a:rPr lang="en" i="1" dirty="0"/>
              <a:t>all</a:t>
            </a:r>
            <a:r>
              <a:rPr lang="en" dirty="0"/>
              <a:t> attackers/Eve-s, the probability of winning the IND-CPA game is at most 1/2</a:t>
            </a:r>
            <a:endParaRPr dirty="0"/>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Cryptographic schemes are (usually) allowed to leak the length of the message</a:t>
            </a:r>
            <a:endParaRPr dirty="0"/>
          </a:p>
          <a:p>
            <a:pPr marL="914400" lvl="1" indent="-317500" algn="l" rtl="0">
              <a:spcBef>
                <a:spcPts val="0"/>
              </a:spcBef>
              <a:spcAft>
                <a:spcPts val="0"/>
              </a:spcAft>
              <a:buSzPts val="1400"/>
              <a:buChar char="○"/>
            </a:pPr>
            <a:r>
              <a:rPr lang="en" dirty="0"/>
              <a:t>To hide length: All messages must always be the same length</a:t>
            </a:r>
            <a:endParaRPr dirty="0"/>
          </a:p>
          <a:p>
            <a:pPr marL="1371600" lvl="2" indent="-317500" algn="l" rtl="0">
              <a:spcBef>
                <a:spcPts val="0"/>
              </a:spcBef>
              <a:spcAft>
                <a:spcPts val="0"/>
              </a:spcAft>
              <a:buSzPts val="1400"/>
              <a:buChar char="■"/>
            </a:pPr>
            <a:r>
              <a:rPr lang="en" dirty="0"/>
              <a:t>16-byte messages: We can’t encrypt large messages (images, videos, etc.)!</a:t>
            </a:r>
            <a:endParaRPr dirty="0"/>
          </a:p>
          <a:p>
            <a:pPr marL="1371600" lvl="2" indent="-317500" algn="l" rtl="0">
              <a:spcBef>
                <a:spcPts val="0"/>
              </a:spcBef>
              <a:spcAft>
                <a:spcPts val="0"/>
              </a:spcAft>
              <a:buSzPts val="1400"/>
              <a:buChar char="■"/>
            </a:pPr>
            <a:r>
              <a:rPr lang="en" dirty="0"/>
              <a:t>1-GB messages: Sending small messages (text, Tweets, etc.) needs 1 GB of bandwidth!</a:t>
            </a:r>
            <a:endParaRPr dirty="0"/>
          </a:p>
          <a:p>
            <a:pPr marL="1371600" lvl="2" indent="-317500" algn="l" rtl="0">
              <a:spcBef>
                <a:spcPts val="0"/>
              </a:spcBef>
              <a:spcAft>
                <a:spcPts val="0"/>
              </a:spcAft>
              <a:buSzPts val="1400"/>
              <a:buChar char="■"/>
            </a:pPr>
            <a:r>
              <a:rPr lang="en" dirty="0"/>
              <a:t>This is unpractical</a:t>
            </a:r>
            <a:endParaRPr dirty="0"/>
          </a:p>
          <a:p>
            <a:pPr marL="457200" lvl="0" indent="-342900" algn="l" rtl="0">
              <a:spcBef>
                <a:spcPts val="0"/>
              </a:spcBef>
              <a:spcAft>
                <a:spcPts val="0"/>
              </a:spcAft>
              <a:buSzPts val="1800"/>
              <a:buChar char="●"/>
            </a:pPr>
            <a:r>
              <a:rPr lang="en" dirty="0"/>
              <a:t>In the IND-CPA game: </a:t>
            </a:r>
            <a:r>
              <a:rPr lang="en" i="1" dirty="0"/>
              <a:t>M</a:t>
            </a:r>
            <a:r>
              <a:rPr lang="en" sz="1200" dirty="0"/>
              <a:t>0</a:t>
            </a:r>
            <a:r>
              <a:rPr lang="en" dirty="0"/>
              <a:t> and </a:t>
            </a:r>
            <a:r>
              <a:rPr lang="en" i="1" dirty="0"/>
              <a:t>M</a:t>
            </a:r>
            <a:r>
              <a:rPr lang="en" sz="1200" dirty="0"/>
              <a:t>1</a:t>
            </a:r>
            <a:r>
              <a:rPr lang="en" sz="100" dirty="0"/>
              <a:t> </a:t>
            </a:r>
            <a:r>
              <a:rPr lang="en" dirty="0"/>
              <a:t> must be the same length</a:t>
            </a:r>
            <a:endParaRPr dirty="0"/>
          </a:p>
          <a:p>
            <a:pPr marL="914400" lvl="1" indent="-317500" algn="l" rtl="0">
              <a:spcBef>
                <a:spcPts val="0"/>
              </a:spcBef>
              <a:spcAft>
                <a:spcPts val="0"/>
              </a:spcAft>
              <a:buSzPts val="1400"/>
              <a:buChar char="○"/>
            </a:pPr>
            <a:r>
              <a:rPr lang="en" dirty="0"/>
              <a:t>To break IND-CPA, Eve must learn something other than message length</a:t>
            </a:r>
            <a:endParaRPr dirty="0"/>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Some schemes are theoretically vulnerable, but secure in any real-world setting</a:t>
            </a:r>
            <a:endParaRPr dirty="0"/>
          </a:p>
          <a:p>
            <a:pPr marL="914400" lvl="1" indent="-317500" algn="l" rtl="0">
              <a:spcBef>
                <a:spcPts val="0"/>
              </a:spcBef>
              <a:spcAft>
                <a:spcPts val="0"/>
              </a:spcAft>
              <a:buSzPts val="1400"/>
              <a:buChar char="○"/>
            </a:pPr>
            <a:r>
              <a:rPr lang="en" dirty="0"/>
              <a:t>If an attack takes longer than the life of the solar system to complete, it probably won’t happen!</a:t>
            </a:r>
            <a:endParaRPr dirty="0"/>
          </a:p>
          <a:p>
            <a:pPr marL="914400" lvl="1" indent="-317500" algn="l" rtl="0">
              <a:spcBef>
                <a:spcPts val="0"/>
              </a:spcBef>
              <a:spcAft>
                <a:spcPts val="0"/>
              </a:spcAft>
              <a:buSzPts val="1400"/>
              <a:buChar char="○"/>
            </a:pPr>
            <a:r>
              <a:rPr lang="en" dirty="0"/>
              <a:t>Or if it would require a computer made out of a literal galaxy worth of science-fiction nanotech</a:t>
            </a:r>
            <a:endParaRPr dirty="0"/>
          </a:p>
          <a:p>
            <a:pPr marL="457200" lvl="0" indent="-342900" algn="l" rtl="0">
              <a:spcBef>
                <a:spcPts val="0"/>
              </a:spcBef>
              <a:spcAft>
                <a:spcPts val="0"/>
              </a:spcAft>
              <a:buSzPts val="1800"/>
              <a:buChar char="●"/>
            </a:pPr>
            <a:r>
              <a:rPr lang="en" dirty="0"/>
              <a:t>In the IND-CPA game: Eve is limited to a practical runtime</a:t>
            </a:r>
            <a:endParaRPr dirty="0"/>
          </a:p>
          <a:p>
            <a:pPr marL="914400" lvl="1" indent="-317500" algn="l" rtl="0">
              <a:spcBef>
                <a:spcPts val="0"/>
              </a:spcBef>
              <a:spcAft>
                <a:spcPts val="0"/>
              </a:spcAft>
              <a:buSzPts val="1400"/>
              <a:buChar char="○"/>
            </a:pPr>
            <a:r>
              <a:rPr lang="en" dirty="0"/>
              <a:t>One common practical limit: Eve is limited to polynomial runtime algorithms (no exponential-time algorithms)</a:t>
            </a:r>
            <a:endParaRPr dirty="0"/>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dirty="0"/>
                        <a:t>J</a:t>
                      </a:r>
                      <a:endParaRPr sz="1200" dirty="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C</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Does the brute-force attack still work?</a:t>
            </a:r>
            <a:endParaRPr dirty="0"/>
          </a:p>
          <a:p>
            <a:pPr marL="914400" lvl="1" indent="-317500" algn="l" rtl="0">
              <a:spcBef>
                <a:spcPts val="0"/>
              </a:spcBef>
              <a:spcAft>
                <a:spcPts val="0"/>
              </a:spcAft>
              <a:buSzPts val="1400"/>
              <a:buChar char="○"/>
            </a:pPr>
            <a:r>
              <a:rPr lang="en" dirty="0"/>
              <a:t>There are 26! ≈ 2</a:t>
            </a:r>
            <a:r>
              <a:rPr lang="en" baseline="30000" dirty="0"/>
              <a:t>88</a:t>
            </a:r>
            <a:r>
              <a:rPr lang="en" dirty="0"/>
              <a:t> possible mappings to try</a:t>
            </a:r>
            <a:endParaRPr dirty="0"/>
          </a:p>
          <a:p>
            <a:pPr marL="1371600" lvl="2" indent="-317500" algn="l" rtl="0">
              <a:spcBef>
                <a:spcPts val="0"/>
              </a:spcBef>
              <a:spcAft>
                <a:spcPts val="0"/>
              </a:spcAft>
              <a:buSzPts val="1400"/>
              <a:buChar char="■"/>
            </a:pPr>
            <a:r>
              <a:rPr lang="en" dirty="0"/>
              <a:t>Too much for most modern computers… for now</a:t>
            </a:r>
            <a:endParaRPr dirty="0"/>
          </a:p>
          <a:p>
            <a:pPr marL="457200" lvl="0" indent="-342900" algn="l" rtl="0">
              <a:spcBef>
                <a:spcPts val="0"/>
              </a:spcBef>
              <a:spcAft>
                <a:spcPts val="0"/>
              </a:spcAft>
              <a:buSzPts val="1800"/>
              <a:buChar char="●"/>
            </a:pPr>
            <a:r>
              <a:rPr lang="en" dirty="0"/>
              <a:t>How about the chosen-plaintext attack?</a:t>
            </a:r>
            <a:endParaRPr dirty="0"/>
          </a:p>
          <a:p>
            <a:pPr marL="914400" lvl="1" indent="-317500" algn="l" rtl="0">
              <a:spcBef>
                <a:spcPts val="0"/>
              </a:spcBef>
              <a:spcAft>
                <a:spcPts val="0"/>
              </a:spcAft>
              <a:buSzPts val="1400"/>
              <a:buChar char="○"/>
            </a:pPr>
            <a:r>
              <a:rPr lang="en" dirty="0"/>
              <a:t>Trick Alice into encrypting ABCDEFGHIJKLMNOPQRSTUVWXYZ, and you’ll get the whole mapping!</a:t>
            </a:r>
            <a:endParaRPr dirty="0"/>
          </a:p>
          <a:p>
            <a:pPr marL="457200" lvl="0" indent="-342900" algn="l" rtl="0">
              <a:spcBef>
                <a:spcPts val="0"/>
              </a:spcBef>
              <a:spcAft>
                <a:spcPts val="0"/>
              </a:spcAft>
              <a:buSzPts val="1800"/>
              <a:buChar char="●"/>
            </a:pPr>
            <a:r>
              <a:rPr lang="en" dirty="0"/>
              <a:t>Another strategy: </a:t>
            </a:r>
            <a:r>
              <a:rPr lang="en" i="1" dirty="0"/>
              <a:t>cryptanalysis</a:t>
            </a:r>
            <a:endParaRPr dirty="0"/>
          </a:p>
          <a:p>
            <a:pPr marL="914400" lvl="1" indent="-317500" algn="l" rtl="0">
              <a:spcBef>
                <a:spcPts val="0"/>
              </a:spcBef>
              <a:spcAft>
                <a:spcPts val="0"/>
              </a:spcAft>
              <a:buSzPts val="1400"/>
              <a:buChar char="○"/>
            </a:pPr>
            <a:r>
              <a:rPr lang="en" dirty="0"/>
              <a:t>The most common English letters in text are</a:t>
            </a:r>
            <a:br>
              <a:rPr lang="en" dirty="0"/>
            </a:br>
            <a:r>
              <a:rPr lang="en" dirty="0"/>
              <a:t>E, T, A, O, I, N</a:t>
            </a:r>
            <a:endParaRPr dirty="0"/>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379013625"/>
              </p:ext>
            </p:extLst>
          </p:nvPr>
        </p:nvGraphicFramePr>
        <p:xfrm>
          <a:off x="311700" y="1310650"/>
          <a:ext cx="8520600" cy="214368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a:t>
                      </a:r>
                    </a:p>
                    <a:p>
                      <a:pPr marL="457200" lvl="0" indent="-330200" algn="l" rtl="0">
                        <a:spcBef>
                          <a:spcPts val="0"/>
                        </a:spcBef>
                        <a:spcAft>
                          <a:spcPts val="0"/>
                        </a:spcAft>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 of Key Properties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888149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err="1"/>
              <a:t>KeyGen</a:t>
            </a:r>
            <a:r>
              <a:rPr lang="en" dirty="0"/>
              <a:t>()</a:t>
            </a:r>
            <a:endParaRPr dirty="0"/>
          </a:p>
          <a:p>
            <a:pPr marL="914400" lvl="1" indent="-317500" algn="l" rtl="0">
              <a:spcBef>
                <a:spcPts val="0"/>
              </a:spcBef>
              <a:spcAft>
                <a:spcPts val="0"/>
              </a:spcAft>
              <a:buSzPts val="1400"/>
              <a:buChar char="○"/>
            </a:pPr>
            <a:r>
              <a:rPr lang="en" dirty="0"/>
              <a:t>Randomly generate an </a:t>
            </a:r>
            <a:r>
              <a:rPr lang="en" i="1" dirty="0"/>
              <a:t>n</a:t>
            </a:r>
            <a:r>
              <a:rPr lang="en" dirty="0"/>
              <a:t>-bit key, where </a:t>
            </a:r>
            <a:r>
              <a:rPr lang="en" i="1" dirty="0"/>
              <a:t>n</a:t>
            </a:r>
            <a:r>
              <a:rPr lang="en" dirty="0"/>
              <a:t> is the length of your message</a:t>
            </a:r>
            <a:endParaRPr dirty="0"/>
          </a:p>
          <a:p>
            <a:pPr marL="1371600" lvl="2" indent="-317500" algn="l" rtl="0">
              <a:spcBef>
                <a:spcPts val="0"/>
              </a:spcBef>
              <a:spcAft>
                <a:spcPts val="0"/>
              </a:spcAft>
              <a:buSzPts val="1400"/>
              <a:buChar char="■"/>
            </a:pPr>
            <a:r>
              <a:rPr lang="en" dirty="0"/>
              <a:t>Recall: For today, we assume that Alice and Bob can securely share this key</a:t>
            </a:r>
            <a:endParaRPr dirty="0"/>
          </a:p>
          <a:p>
            <a:pPr marL="1371600" lvl="2" indent="-317500" algn="l" rtl="0">
              <a:spcBef>
                <a:spcPts val="0"/>
              </a:spcBef>
              <a:spcAft>
                <a:spcPts val="0"/>
              </a:spcAft>
              <a:buSzPts val="1400"/>
              <a:buChar char="■"/>
            </a:pPr>
            <a:r>
              <a:rPr lang="en" dirty="0"/>
              <a:t>For one-time pads, we generate a </a:t>
            </a:r>
            <a:r>
              <a:rPr lang="en" i="1" dirty="0"/>
              <a:t>new</a:t>
            </a:r>
            <a:r>
              <a:rPr lang="en" dirty="0"/>
              <a:t> key for every message</a:t>
            </a:r>
            <a:endParaRPr dirty="0"/>
          </a:p>
          <a:p>
            <a:pPr marL="457200" lvl="0" indent="-342900" algn="l" rtl="0">
              <a:spcBef>
                <a:spcPts val="0"/>
              </a:spcBef>
              <a:spcAft>
                <a:spcPts val="0"/>
              </a:spcAft>
              <a:buSzPts val="1800"/>
              <a:buChar char="●"/>
            </a:pPr>
            <a:r>
              <a:rPr lang="en" dirty="0"/>
              <a:t>Enc(</a:t>
            </a:r>
            <a:r>
              <a:rPr lang="en" i="1" dirty="0"/>
              <a:t>K</a:t>
            </a:r>
            <a:r>
              <a:rPr lang="en" dirty="0"/>
              <a:t>, </a:t>
            </a:r>
            <a:r>
              <a:rPr lang="en" i="1" dirty="0"/>
              <a:t>M</a:t>
            </a:r>
            <a:r>
              <a:rPr lang="en" dirty="0"/>
              <a:t>) = </a:t>
            </a:r>
            <a:r>
              <a:rPr lang="en" i="1" dirty="0"/>
              <a:t>K</a:t>
            </a:r>
            <a:r>
              <a:rPr lang="en" dirty="0"/>
              <a:t> ⊕ </a:t>
            </a:r>
            <a:r>
              <a:rPr lang="en" i="1" dirty="0"/>
              <a:t>M</a:t>
            </a:r>
            <a:endParaRPr i="1" dirty="0"/>
          </a:p>
          <a:p>
            <a:pPr marL="914400" lvl="1" indent="-317500" algn="l" rtl="0">
              <a:spcBef>
                <a:spcPts val="0"/>
              </a:spcBef>
              <a:spcAft>
                <a:spcPts val="0"/>
              </a:spcAft>
              <a:buSzPts val="1400"/>
              <a:buChar char="○"/>
            </a:pPr>
            <a:r>
              <a:rPr lang="en" dirty="0"/>
              <a:t>Bitwise XOR </a:t>
            </a:r>
            <a:r>
              <a:rPr lang="en" i="1" dirty="0"/>
              <a:t>M</a:t>
            </a:r>
            <a:r>
              <a:rPr lang="en" dirty="0"/>
              <a:t> and </a:t>
            </a:r>
            <a:r>
              <a:rPr lang="en" i="1" dirty="0"/>
              <a:t>K</a:t>
            </a:r>
            <a:r>
              <a:rPr lang="en" dirty="0"/>
              <a:t> to produce </a:t>
            </a:r>
            <a:r>
              <a:rPr lang="en" i="1" dirty="0"/>
              <a:t>C</a:t>
            </a:r>
            <a:endParaRPr dirty="0"/>
          </a:p>
          <a:p>
            <a:pPr marL="1371600" lvl="2" indent="-317500" algn="l" rtl="0">
              <a:spcBef>
                <a:spcPts val="0"/>
              </a:spcBef>
              <a:spcAft>
                <a:spcPts val="0"/>
              </a:spcAft>
              <a:buSzPts val="1400"/>
              <a:buChar char="■"/>
            </a:pPr>
            <a:r>
              <a:rPr lang="en" dirty="0"/>
              <a:t>In other words: XOR the </a:t>
            </a:r>
            <a:r>
              <a:rPr lang="en" i="1" dirty="0" err="1"/>
              <a:t>i</a:t>
            </a:r>
            <a:r>
              <a:rPr lang="en" dirty="0" err="1"/>
              <a:t>th</a:t>
            </a:r>
            <a:r>
              <a:rPr lang="en" dirty="0"/>
              <a:t> bit of the plaintext with the </a:t>
            </a:r>
            <a:r>
              <a:rPr lang="en" i="1" dirty="0" err="1"/>
              <a:t>i</a:t>
            </a:r>
            <a:r>
              <a:rPr lang="en" dirty="0" err="1"/>
              <a:t>th</a:t>
            </a:r>
            <a:r>
              <a:rPr lang="en" dirty="0"/>
              <a:t> bit of the key.</a:t>
            </a:r>
            <a:endParaRPr dirty="0"/>
          </a:p>
          <a:p>
            <a:pPr marL="1371600" lvl="2" indent="-317500" algn="l" rtl="0">
              <a:spcBef>
                <a:spcPts val="0"/>
              </a:spcBef>
              <a:spcAft>
                <a:spcPts val="0"/>
              </a:spcAft>
              <a:buSzPts val="1400"/>
              <a:buChar char="■"/>
            </a:pPr>
            <a:r>
              <a:rPr lang="en" i="1" dirty="0"/>
              <a:t>C</a:t>
            </a:r>
            <a:r>
              <a:rPr lang="en" sz="1100" i="1" dirty="0"/>
              <a:t>i</a:t>
            </a:r>
            <a:r>
              <a:rPr lang="en" dirty="0"/>
              <a:t> = </a:t>
            </a:r>
            <a:r>
              <a:rPr lang="en" i="1" dirty="0"/>
              <a:t>K</a:t>
            </a:r>
            <a:r>
              <a:rPr lang="en" sz="1100" i="1" dirty="0"/>
              <a:t>i</a:t>
            </a:r>
            <a:r>
              <a:rPr lang="en" dirty="0"/>
              <a:t> ⊕ </a:t>
            </a:r>
            <a:r>
              <a:rPr lang="en" i="1" dirty="0"/>
              <a:t>M</a:t>
            </a:r>
            <a:r>
              <a:rPr lang="en" sz="1100" i="1" dirty="0"/>
              <a:t>i</a:t>
            </a:r>
            <a:endParaRPr i="1" dirty="0"/>
          </a:p>
          <a:p>
            <a:pPr marL="914400" lvl="1" indent="-317500" algn="l" rtl="0">
              <a:spcBef>
                <a:spcPts val="0"/>
              </a:spcBef>
              <a:spcAft>
                <a:spcPts val="0"/>
              </a:spcAft>
              <a:buSzPts val="1400"/>
              <a:buChar char="○"/>
            </a:pPr>
            <a:r>
              <a:rPr lang="en" dirty="0"/>
              <a:t>Alice and Bob use a different key for each encryption (this is the “one-time” in one-time pad).</a:t>
            </a:r>
            <a:endParaRPr dirty="0"/>
          </a:p>
          <a:p>
            <a:pPr marL="457200" lvl="0" indent="-342900" algn="l" rtl="0">
              <a:spcBef>
                <a:spcPts val="0"/>
              </a:spcBef>
              <a:spcAft>
                <a:spcPts val="0"/>
              </a:spcAft>
              <a:buSzPts val="1800"/>
              <a:buChar char="●"/>
            </a:pPr>
            <a:r>
              <a:rPr lang="en" dirty="0"/>
              <a:t>Dec(</a:t>
            </a:r>
            <a:r>
              <a:rPr lang="en" i="1" dirty="0"/>
              <a:t>K</a:t>
            </a:r>
            <a:r>
              <a:rPr lang="en" dirty="0"/>
              <a:t>, </a:t>
            </a:r>
            <a:r>
              <a:rPr lang="en" i="1" dirty="0"/>
              <a:t>C</a:t>
            </a:r>
            <a:r>
              <a:rPr lang="en" dirty="0"/>
              <a:t>) = </a:t>
            </a:r>
            <a:r>
              <a:rPr lang="en" i="1" dirty="0"/>
              <a:t>K</a:t>
            </a:r>
            <a:r>
              <a:rPr lang="en" dirty="0"/>
              <a:t> ⊕ </a:t>
            </a:r>
            <a:r>
              <a:rPr lang="en" i="1" dirty="0"/>
              <a:t>C</a:t>
            </a:r>
            <a:endParaRPr sz="1800" dirty="0"/>
          </a:p>
          <a:p>
            <a:pPr marL="914400" lvl="1" indent="-317500" algn="l" rtl="0">
              <a:spcBef>
                <a:spcPts val="0"/>
              </a:spcBef>
              <a:spcAft>
                <a:spcPts val="0"/>
              </a:spcAft>
              <a:buSzPts val="1400"/>
              <a:buChar char="○"/>
            </a:pPr>
            <a:r>
              <a:rPr lang="en" dirty="0"/>
              <a:t>Bitwise XOR </a:t>
            </a:r>
            <a:r>
              <a:rPr lang="en" i="1" dirty="0"/>
              <a:t>C</a:t>
            </a:r>
            <a:r>
              <a:rPr lang="en" dirty="0"/>
              <a:t> and </a:t>
            </a:r>
            <a:r>
              <a:rPr lang="en" i="1" dirty="0"/>
              <a:t>K</a:t>
            </a:r>
            <a:r>
              <a:rPr lang="en" dirty="0"/>
              <a:t> to produce </a:t>
            </a:r>
            <a:r>
              <a:rPr lang="en" i="1" dirty="0"/>
              <a:t>M</a:t>
            </a:r>
            <a:endParaRPr i="1" dirty="0"/>
          </a:p>
          <a:p>
            <a:pPr marL="1371600" lvl="2" indent="-317500" algn="l" rtl="0">
              <a:spcBef>
                <a:spcPts val="0"/>
              </a:spcBef>
              <a:spcAft>
                <a:spcPts val="0"/>
              </a:spcAft>
              <a:buSzPts val="1400"/>
              <a:buChar char="■"/>
            </a:pPr>
            <a:r>
              <a:rPr lang="en" i="1" dirty="0"/>
              <a:t>M</a:t>
            </a:r>
            <a:r>
              <a:rPr lang="en" sz="1100" i="1" dirty="0"/>
              <a:t>i</a:t>
            </a:r>
            <a:r>
              <a:rPr lang="en" dirty="0"/>
              <a:t> = </a:t>
            </a:r>
            <a:r>
              <a:rPr lang="en" i="1" dirty="0"/>
              <a:t>K</a:t>
            </a:r>
            <a:r>
              <a:rPr lang="en" sz="1100" i="1" dirty="0"/>
              <a:t>i</a:t>
            </a:r>
            <a:r>
              <a:rPr lang="en" dirty="0"/>
              <a:t> ⊕ </a:t>
            </a:r>
            <a:r>
              <a:rPr lang="en" i="1" dirty="0"/>
              <a:t>C</a:t>
            </a:r>
            <a:r>
              <a:rPr lang="en" sz="1100" i="1" dirty="0"/>
              <a:t>i</a:t>
            </a:r>
            <a:endParaRPr i="1" dirty="0"/>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8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20000"/>
          </a:bodyPr>
          <a:lstStyle/>
          <a:p>
            <a:pPr marL="596900" indent="-457200">
              <a:lnSpc>
                <a:spcPct val="134000"/>
              </a:lnSpc>
              <a:buSzPts val="1400"/>
            </a:pPr>
            <a:r>
              <a:rPr lang="en-US" sz="2400" dirty="0"/>
              <a:t>What is cryptography?</a:t>
            </a:r>
          </a:p>
          <a:p>
            <a:pPr marL="596900" indent="-457200">
              <a:lnSpc>
                <a:spcPct val="134000"/>
              </a:lnSpc>
              <a:buSzPts val="1400"/>
            </a:pPr>
            <a:endParaRPr lang="en-US" sz="2400" dirty="0"/>
          </a:p>
          <a:p>
            <a:pPr marL="596900" indent="-457200">
              <a:lnSpc>
                <a:spcPct val="134000"/>
              </a:lnSpc>
              <a:buSzPts val="1400"/>
            </a:pPr>
            <a:r>
              <a:rPr lang="en-US" sz="2400" dirty="0"/>
              <a:t>Definitions of key properties</a:t>
            </a:r>
          </a:p>
          <a:p>
            <a:pPr marL="596900" indent="-457200">
              <a:lnSpc>
                <a:spcPct val="134000"/>
              </a:lnSpc>
              <a:buSzPts val="1400"/>
            </a:pPr>
            <a:endParaRPr lang="en" sz="2400" dirty="0"/>
          </a:p>
          <a:p>
            <a:pPr marL="596900" indent="-457200">
              <a:lnSpc>
                <a:spcPct val="134000"/>
              </a:lnSpc>
              <a:buSzPts val="1400"/>
            </a:pPr>
            <a:r>
              <a:rPr lang="en" sz="2400" dirty="0"/>
              <a:t>A better definition of confidentiality: </a:t>
            </a:r>
            <a:r>
              <a:rPr lang="en-US" sz="2400" dirty="0"/>
              <a:t>IND-CPA security</a:t>
            </a:r>
          </a:p>
          <a:p>
            <a:pPr marL="596900" indent="-457200">
              <a:lnSpc>
                <a:spcPct val="134000"/>
              </a:lnSpc>
              <a:buSzPts val="1400"/>
            </a:pPr>
            <a:endParaRPr lang="en-US" sz="2400" dirty="0"/>
          </a:p>
          <a:p>
            <a:pPr marL="596900" indent="-457200">
              <a:lnSpc>
                <a:spcPct val="134000"/>
              </a:lnSpc>
              <a:buSzPts val="1400"/>
            </a:pPr>
            <a:r>
              <a:rPr lang="en-US" sz="2400" dirty="0"/>
              <a:t>A brief history of cryptography</a:t>
            </a:r>
          </a:p>
          <a:p>
            <a:pPr marL="596900" indent="-457200">
              <a:lnSpc>
                <a:spcPct val="134000"/>
              </a:lnSpc>
              <a:buSzPts val="1400"/>
            </a:pPr>
            <a:endParaRPr lang="en-US" sz="2400" dirty="0"/>
          </a:p>
          <a:p>
            <a:pPr marL="596900" indent="-457200">
              <a:lnSpc>
                <a:spcPct val="134000"/>
              </a:lnSpc>
              <a:buSzPts val="1400"/>
            </a:pPr>
            <a:r>
              <a:rPr lang="en-US" sz="2400" dirty="0"/>
              <a:t>Symmetric-key crypto</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information</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2212</TotalTime>
  <Words>6466</Words>
  <Application>Microsoft Macintosh PowerPoint</Application>
  <PresentationFormat>On-screen Show (16:9)</PresentationFormat>
  <Paragraphs>1176</Paragraphs>
  <Slides>70</Slides>
  <Notes>70</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Cambria Math</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Definitions of Key Properties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Three Types of Crypto</vt:lpstr>
      <vt:lpstr>Three Common Types of Crypto</vt:lpstr>
      <vt:lpstr>Secret-Key (Symmetric) Crypto</vt:lpstr>
      <vt:lpstr>Public-Key (Asymmetric) Crypto</vt:lpstr>
      <vt:lpstr>Hashing</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88</cp:revision>
  <dcterms:modified xsi:type="dcterms:W3CDTF">2023-08-24T02:35:51Z</dcterms:modified>
</cp:coreProperties>
</file>